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Ubuntu"/>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Ubuntu-bold.fntdata"/><Relationship Id="rId11" Type="http://schemas.openxmlformats.org/officeDocument/2006/relationships/slide" Target="slides/slide7.xml"/><Relationship Id="rId22" Type="http://schemas.openxmlformats.org/officeDocument/2006/relationships/font" Target="fonts/Ubuntu-boldItalic.fntdata"/><Relationship Id="rId10" Type="http://schemas.openxmlformats.org/officeDocument/2006/relationships/slide" Target="slides/slide6.xml"/><Relationship Id="rId21" Type="http://schemas.openxmlformats.org/officeDocument/2006/relationships/font" Target="fonts/Ubuntu-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Ubuntu-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www.xsede.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portal.xsede.org/web/xup/single-sign-on-hub" TargetMode="External"/><Relationship Id="rId4" Type="http://schemas.openxmlformats.org/officeDocument/2006/relationships/hyperlink" Target="https://portal.xsede.org/mf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mt="82000"/>
          </a:blip>
          <a:stretch>
            <a:fillRect/>
          </a:stretch>
        </p:blipFill>
        <p:spPr>
          <a:xfrm>
            <a:off x="104525" y="789850"/>
            <a:ext cx="8934950" cy="3338850"/>
          </a:xfrm>
          <a:prstGeom prst="rect">
            <a:avLst/>
          </a:prstGeom>
          <a:noFill/>
          <a:ln>
            <a:noFill/>
          </a:ln>
        </p:spPr>
      </p:pic>
      <p:sp>
        <p:nvSpPr>
          <p:cNvPr id="55" name="Shape 55"/>
          <p:cNvSpPr txBox="1"/>
          <p:nvPr>
            <p:ph type="ctrTitle"/>
          </p:nvPr>
        </p:nvSpPr>
        <p:spPr>
          <a:xfrm>
            <a:off x="311700" y="2517500"/>
            <a:ext cx="8520600" cy="1679100"/>
          </a:xfrm>
          <a:prstGeom prst="rect">
            <a:avLst/>
          </a:prstGeom>
          <a:effectLst>
            <a:outerShdw rotWithShape="0" algn="bl" dir="2040000" dist="38100">
              <a:srgbClr val="000000"/>
            </a:outerShdw>
          </a:effectLst>
        </p:spPr>
        <p:txBody>
          <a:bodyPr anchorCtr="0" anchor="b" bIns="91425" lIns="91425" spcFirstLastPara="1" rIns="91425" wrap="square" tIns="91425">
            <a:noAutofit/>
          </a:bodyPr>
          <a:lstStyle/>
          <a:p>
            <a:pPr indent="0" lvl="0" marL="0">
              <a:spcBef>
                <a:spcPts val="0"/>
              </a:spcBef>
              <a:spcAft>
                <a:spcPts val="0"/>
              </a:spcAft>
              <a:buNone/>
            </a:pPr>
            <a:r>
              <a:rPr lang="en">
                <a:solidFill>
                  <a:srgbClr val="EFEFEF"/>
                </a:solidFill>
              </a:rPr>
              <a:t>Class 9 - SSH keys and Re-Installation</a:t>
            </a:r>
            <a:endParaRPr>
              <a:solidFill>
                <a:srgbClr val="EFEFE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a:solidFill>
            <a:srgbClr val="999999"/>
          </a:solidFill>
        </p:spPr>
        <p:txBody>
          <a:bodyPr anchorCtr="0" anchor="t" bIns="91425" lIns="91425" spcFirstLastPara="1" rIns="91425" wrap="square" tIns="91425">
            <a:noAutofit/>
          </a:bodyPr>
          <a:lstStyle/>
          <a:p>
            <a:pPr indent="0" lvl="0" marL="0">
              <a:spcBef>
                <a:spcPts val="0"/>
              </a:spcBef>
              <a:spcAft>
                <a:spcPts val="0"/>
              </a:spcAft>
              <a:buNone/>
            </a:pPr>
            <a:r>
              <a:rPr lang="en"/>
              <a:t>The lsb package</a:t>
            </a:r>
            <a:endParaRPr/>
          </a:p>
        </p:txBody>
      </p:sp>
      <p:sp>
        <p:nvSpPr>
          <p:cNvPr id="110" name="Shape 110"/>
          <p:cNvSpPr txBox="1"/>
          <p:nvPr>
            <p:ph idx="1" type="body"/>
          </p:nvPr>
        </p:nvSpPr>
        <p:spPr>
          <a:xfrm>
            <a:off x="311700" y="1152475"/>
            <a:ext cx="8520600" cy="2038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Linux Standard Base (LSB) is a joint project by several Linux distributions under the organizational structure of the Linux Foundation to standardize the software system structure, including the filesystem hierarchy used in the Linux operating system. The LSB is based on the POSIX specification, the Single UNIX Specification (SUS), and several other open standards, but extends them in certain areas.</a:t>
            </a:r>
            <a:endParaRPr/>
          </a:p>
          <a:p>
            <a:pPr indent="0" lvl="0" marL="0">
              <a:spcBef>
                <a:spcPts val="1600"/>
              </a:spcBef>
              <a:spcAft>
                <a:spcPts val="1600"/>
              </a:spcAft>
              <a:buNone/>
            </a:pPr>
            <a:r>
              <a:t/>
            </a:r>
            <a:endParaRPr/>
          </a:p>
        </p:txBody>
      </p:sp>
      <p:sp>
        <p:nvSpPr>
          <p:cNvPr id="111" name="Shape 111"/>
          <p:cNvSpPr txBox="1"/>
          <p:nvPr/>
        </p:nvSpPr>
        <p:spPr>
          <a:xfrm>
            <a:off x="660125" y="3190675"/>
            <a:ext cx="5280900" cy="421800"/>
          </a:xfrm>
          <a:prstGeom prst="rect">
            <a:avLst/>
          </a:prstGeom>
          <a:solidFill>
            <a:srgbClr val="00FF00"/>
          </a:solidFill>
          <a:ln>
            <a:noFill/>
          </a:ln>
        </p:spPr>
        <p:txBody>
          <a:bodyPr anchorCtr="0" anchor="t" bIns="91425" lIns="91425" spcFirstLastPara="1" rIns="91425" wrap="square" tIns="91425">
            <a:noAutofit/>
          </a:bodyPr>
          <a:lstStyle/>
          <a:p>
            <a:pPr indent="0" lvl="0" marL="457200">
              <a:spcBef>
                <a:spcPts val="0"/>
              </a:spcBef>
              <a:spcAft>
                <a:spcPts val="0"/>
              </a:spcAft>
              <a:buNone/>
            </a:pPr>
            <a:r>
              <a:rPr lang="en">
                <a:latin typeface="Ubuntu"/>
                <a:ea typeface="Ubuntu"/>
                <a:cs typeface="Ubuntu"/>
                <a:sym typeface="Ubuntu"/>
              </a:rPr>
              <a:t>yum install lsb</a:t>
            </a:r>
            <a:endParaRPr>
              <a:latin typeface="Ubuntu"/>
              <a:ea typeface="Ubuntu"/>
              <a:cs typeface="Ubuntu"/>
              <a:sym typeface="Ubuntu"/>
            </a:endParaRPr>
          </a:p>
        </p:txBody>
      </p:sp>
      <p:sp>
        <p:nvSpPr>
          <p:cNvPr id="112" name="Shape 112"/>
          <p:cNvSpPr txBox="1"/>
          <p:nvPr/>
        </p:nvSpPr>
        <p:spPr>
          <a:xfrm>
            <a:off x="2273775" y="3685700"/>
            <a:ext cx="5280900" cy="880200"/>
          </a:xfrm>
          <a:prstGeom prst="rect">
            <a:avLst/>
          </a:prstGeom>
          <a:solidFill>
            <a:srgbClr val="FFFF00"/>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Some people had problems with the template for motd.</a:t>
            </a:r>
            <a:endParaRPr/>
          </a:p>
          <a:p>
            <a:pPr indent="0" lvl="0" marL="0">
              <a:spcBef>
                <a:spcPts val="0"/>
              </a:spcBef>
              <a:spcAft>
                <a:spcPts val="0"/>
              </a:spcAft>
              <a:buNone/>
            </a:pPr>
            <a:r>
              <a:rPr lang="en"/>
              <a:t>The reason was that lsb was not installed.</a:t>
            </a:r>
            <a:endParaRPr/>
          </a:p>
          <a:p>
            <a:pPr indent="0" lvl="0" marL="0">
              <a:spcBef>
                <a:spcPts val="0"/>
              </a:spcBef>
              <a:spcAft>
                <a:spcPts val="0"/>
              </a:spcAft>
              <a:buNone/>
            </a:pPr>
            <a:r>
              <a:rPr lang="en"/>
              <a:t>Perhaps the client was installed with incorrect kickstart file?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a:solidFill>
            <a:srgbClr val="B7B7B7"/>
          </a:solidFill>
        </p:spPr>
        <p:txBody>
          <a:bodyPr anchorCtr="0" anchor="t" bIns="91425" lIns="91425" spcFirstLastPara="1" rIns="91425" wrap="square" tIns="91425">
            <a:noAutofit/>
          </a:bodyPr>
          <a:lstStyle/>
          <a:p>
            <a:pPr indent="0" lvl="0" marL="0">
              <a:spcBef>
                <a:spcPts val="0"/>
              </a:spcBef>
              <a:spcAft>
                <a:spcPts val="0"/>
              </a:spcAft>
              <a:buNone/>
            </a:pPr>
            <a:r>
              <a:rPr lang="en"/>
              <a:t>ssh keys</a:t>
            </a:r>
            <a:endParaRPr/>
          </a:p>
        </p:txBody>
      </p:sp>
      <p:sp>
        <p:nvSpPr>
          <p:cNvPr id="118" name="Shape 118"/>
          <p:cNvSpPr txBox="1"/>
          <p:nvPr>
            <p:ph idx="1" type="body"/>
          </p:nvPr>
        </p:nvSpPr>
        <p:spPr>
          <a:xfrm>
            <a:off x="311700" y="1152475"/>
            <a:ext cx="8520600" cy="2435100"/>
          </a:xfrm>
          <a:prstGeom prst="rect">
            <a:avLst/>
          </a:prstGeom>
          <a:solidFill>
            <a:srgbClr val="D9D9D9"/>
          </a:solidFill>
        </p:spPr>
        <p:txBody>
          <a:bodyPr anchorCtr="0" anchor="t" bIns="91425" lIns="91425" spcFirstLastPara="1" rIns="91425" wrap="square" tIns="91425">
            <a:noAutofit/>
          </a:bodyPr>
          <a:lstStyle/>
          <a:p>
            <a:pPr indent="0" lvl="0" marL="0">
              <a:spcBef>
                <a:spcPts val="0"/>
              </a:spcBef>
              <a:spcAft>
                <a:spcPts val="0"/>
              </a:spcAft>
              <a:buNone/>
            </a:pPr>
            <a:r>
              <a:rPr lang="en"/>
              <a:t>Secure Shell (SSH) is a cryptographic network protocol for operating network services securely over an unsecured network. The best known example application is for remote login to computer systems by users. </a:t>
            </a:r>
            <a:endParaRPr/>
          </a:p>
          <a:p>
            <a:pPr indent="0" lvl="0" marL="0">
              <a:spcBef>
                <a:spcPts val="1600"/>
              </a:spcBef>
              <a:spcAft>
                <a:spcPts val="0"/>
              </a:spcAft>
              <a:buNone/>
            </a:pPr>
            <a:r>
              <a:rPr lang="en"/>
              <a:t>SSH uses a public and private encryption. </a:t>
            </a:r>
            <a:endParaRPr/>
          </a:p>
          <a:p>
            <a:pPr indent="-342900" lvl="0" marL="457200">
              <a:spcBef>
                <a:spcPts val="1600"/>
              </a:spcBef>
              <a:spcAft>
                <a:spcPts val="0"/>
              </a:spcAft>
              <a:buSzPts val="1800"/>
              <a:buChar char="●"/>
            </a:pPr>
            <a:r>
              <a:rPr lang="en"/>
              <a:t>User keys are stored in ~/.ssh/ (/home/student/.ssh)</a:t>
            </a:r>
            <a:endParaRPr/>
          </a:p>
          <a:p>
            <a:pPr indent="-342900" lvl="0" marL="457200">
              <a:spcBef>
                <a:spcPts val="0"/>
              </a:spcBef>
              <a:spcAft>
                <a:spcPts val="0"/>
              </a:spcAft>
              <a:buSzPts val="1800"/>
              <a:buChar char="●"/>
            </a:pPr>
            <a:r>
              <a:rPr lang="en"/>
              <a:t>Host keys are stored in /etc/ssh</a:t>
            </a:r>
            <a:endParaRPr/>
          </a:p>
          <a:p>
            <a:pPr indent="0" lvl="0" marL="0">
              <a:spcBef>
                <a:spcPts val="1600"/>
              </a:spcBef>
              <a:spcAft>
                <a:spcPts val="1600"/>
              </a:spcAft>
              <a:buNone/>
            </a:pPr>
            <a:r>
              <a:t/>
            </a:r>
            <a:endParaRPr/>
          </a:p>
        </p:txBody>
      </p:sp>
      <p:sp>
        <p:nvSpPr>
          <p:cNvPr id="119" name="Shape 119"/>
          <p:cNvSpPr txBox="1"/>
          <p:nvPr/>
        </p:nvSpPr>
        <p:spPr>
          <a:xfrm>
            <a:off x="2127550" y="4175725"/>
            <a:ext cx="3236700" cy="815100"/>
          </a:xfrm>
          <a:prstGeom prst="rect">
            <a:avLst/>
          </a:prstGeom>
          <a:solidFill>
            <a:srgbClr val="00FF00"/>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student&gt; ssh htc180</a:t>
            </a:r>
            <a:endParaRPr/>
          </a:p>
          <a:p>
            <a:pPr indent="0" lvl="0" marL="0">
              <a:spcBef>
                <a:spcPts val="0"/>
              </a:spcBef>
              <a:spcAft>
                <a:spcPts val="0"/>
              </a:spcAft>
              <a:buNone/>
            </a:pPr>
            <a:r>
              <a:rPr lang="en"/>
              <a:t>student&gt; ssh -l root htc180</a:t>
            </a:r>
            <a:endParaRPr/>
          </a:p>
          <a:p>
            <a:pPr indent="0" lvl="0" marL="0">
              <a:spcBef>
                <a:spcPts val="0"/>
              </a:spcBef>
              <a:spcAft>
                <a:spcPts val="0"/>
              </a:spcAft>
              <a:buNone/>
            </a:pPr>
            <a:r>
              <a:rPr lang="en"/>
              <a:t>student&gt; ssh -l root htc180 hostname</a:t>
            </a:r>
            <a:endParaRPr/>
          </a:p>
        </p:txBody>
      </p:sp>
      <p:sp>
        <p:nvSpPr>
          <p:cNvPr id="120" name="Shape 120"/>
          <p:cNvSpPr txBox="1"/>
          <p:nvPr/>
        </p:nvSpPr>
        <p:spPr>
          <a:xfrm>
            <a:off x="628550" y="3813625"/>
            <a:ext cx="1335300" cy="362100"/>
          </a:xfrm>
          <a:prstGeom prst="rect">
            <a:avLst/>
          </a:prstGeom>
          <a:solidFill>
            <a:srgbClr val="00FFF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Familiar</a:t>
            </a:r>
            <a:r>
              <a:rPr lang="en"/>
              <a:t> use:</a:t>
            </a:r>
            <a:endParaRPr/>
          </a:p>
        </p:txBody>
      </p:sp>
      <p:sp>
        <p:nvSpPr>
          <p:cNvPr id="121" name="Shape 121"/>
          <p:cNvSpPr txBox="1"/>
          <p:nvPr/>
        </p:nvSpPr>
        <p:spPr>
          <a:xfrm>
            <a:off x="5595850" y="4175725"/>
            <a:ext cx="3423600" cy="622500"/>
          </a:xfrm>
          <a:prstGeom prst="rect">
            <a:avLst/>
          </a:prstGeom>
          <a:solidFill>
            <a:srgbClr val="FFE599"/>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Does not use a permanent client key</a:t>
            </a:r>
            <a:endParaRPr/>
          </a:p>
          <a:p>
            <a:pPr indent="0" lvl="0" marL="0">
              <a:spcBef>
                <a:spcPts val="0"/>
              </a:spcBef>
              <a:spcAft>
                <a:spcPts val="0"/>
              </a:spcAft>
              <a:buNone/>
            </a:pPr>
            <a:r>
              <a:rPr lang="en"/>
              <a:t>Requires entering remote password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263975"/>
            <a:ext cx="8520600" cy="572700"/>
          </a:xfrm>
          <a:prstGeom prst="rect">
            <a:avLst/>
          </a:prstGeom>
          <a:solidFill>
            <a:srgbClr val="B7B7B7"/>
          </a:solidFill>
        </p:spPr>
        <p:txBody>
          <a:bodyPr anchorCtr="0" anchor="t" bIns="91425" lIns="91425" spcFirstLastPara="1" rIns="91425" wrap="square" tIns="91425">
            <a:noAutofit/>
          </a:bodyPr>
          <a:lstStyle/>
          <a:p>
            <a:pPr indent="0" lvl="0" marL="0">
              <a:spcBef>
                <a:spcPts val="0"/>
              </a:spcBef>
              <a:spcAft>
                <a:spcPts val="0"/>
              </a:spcAft>
              <a:buNone/>
            </a:pPr>
            <a:r>
              <a:rPr lang="en"/>
              <a:t>Passwordless ssh login</a:t>
            </a:r>
            <a:endParaRPr/>
          </a:p>
        </p:txBody>
      </p:sp>
      <p:sp>
        <p:nvSpPr>
          <p:cNvPr id="127" name="Shape 127"/>
          <p:cNvSpPr txBox="1"/>
          <p:nvPr>
            <p:ph idx="1" type="body"/>
          </p:nvPr>
        </p:nvSpPr>
        <p:spPr>
          <a:xfrm>
            <a:off x="311700" y="994575"/>
            <a:ext cx="2891100" cy="511200"/>
          </a:xfrm>
          <a:prstGeom prst="rect">
            <a:avLst/>
          </a:prstGeom>
          <a:solidFill>
            <a:srgbClr val="D9D9D9"/>
          </a:solidFill>
        </p:spPr>
        <p:txBody>
          <a:bodyPr anchorCtr="0" anchor="t" bIns="91425" lIns="91425" spcFirstLastPara="1" rIns="91425" wrap="square" tIns="91425">
            <a:noAutofit/>
          </a:bodyPr>
          <a:lstStyle/>
          <a:p>
            <a:pPr indent="0" lvl="0" marL="0">
              <a:spcBef>
                <a:spcPts val="0"/>
              </a:spcBef>
              <a:spcAft>
                <a:spcPts val="0"/>
              </a:spcAft>
              <a:buNone/>
            </a:pPr>
            <a:r>
              <a:rPr lang="en" sz="1600">
                <a:solidFill>
                  <a:srgbClr val="000000"/>
                </a:solidFill>
              </a:rPr>
              <a:t>Need to generate client keys</a:t>
            </a:r>
            <a:r>
              <a:rPr lang="en">
                <a:solidFill>
                  <a:srgbClr val="000000"/>
                </a:solidFill>
              </a:rPr>
              <a:t>:</a:t>
            </a:r>
            <a:endParaRPr>
              <a:solidFill>
                <a:srgbClr val="000000"/>
              </a:solidFill>
            </a:endParaRPr>
          </a:p>
          <a:p>
            <a:pPr indent="0" lvl="0" marL="0">
              <a:spcBef>
                <a:spcPts val="1600"/>
              </a:spcBef>
              <a:spcAft>
                <a:spcPts val="1600"/>
              </a:spcAft>
              <a:buNone/>
            </a:pPr>
            <a:r>
              <a:t/>
            </a:r>
            <a:endParaRPr/>
          </a:p>
        </p:txBody>
      </p:sp>
      <p:sp>
        <p:nvSpPr>
          <p:cNvPr id="128" name="Shape 128"/>
          <p:cNvSpPr txBox="1"/>
          <p:nvPr/>
        </p:nvSpPr>
        <p:spPr>
          <a:xfrm>
            <a:off x="311700" y="1663675"/>
            <a:ext cx="2976300" cy="452700"/>
          </a:xfrm>
          <a:prstGeom prst="rect">
            <a:avLst/>
          </a:prstGeom>
          <a:solidFill>
            <a:srgbClr val="00FF00"/>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student&gt; ssh-key -t rsa -b 2048</a:t>
            </a:r>
            <a:endParaRPr/>
          </a:p>
        </p:txBody>
      </p:sp>
      <p:sp>
        <p:nvSpPr>
          <p:cNvPr id="129" name="Shape 129"/>
          <p:cNvSpPr txBox="1"/>
          <p:nvPr/>
        </p:nvSpPr>
        <p:spPr>
          <a:xfrm>
            <a:off x="3288000" y="1017725"/>
            <a:ext cx="5816700" cy="4052100"/>
          </a:xfrm>
          <a:prstGeom prst="rect">
            <a:avLst/>
          </a:prstGeom>
          <a:solidFill>
            <a:srgbClr val="00FFFF"/>
          </a:solid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300"/>
              <a:t>G</a:t>
            </a:r>
            <a:r>
              <a:rPr lang="en" sz="1300"/>
              <a:t>enerating public/private rsa key pair.</a:t>
            </a:r>
            <a:endParaRPr sz="1300"/>
          </a:p>
          <a:p>
            <a:pPr indent="0" lvl="0" marL="0">
              <a:spcBef>
                <a:spcPts val="0"/>
              </a:spcBef>
              <a:spcAft>
                <a:spcPts val="0"/>
              </a:spcAft>
              <a:buClr>
                <a:schemeClr val="dk1"/>
              </a:buClr>
              <a:buSzPts val="1100"/>
              <a:buFont typeface="Arial"/>
              <a:buNone/>
            </a:pPr>
            <a:r>
              <a:rPr lang="en" sz="1300"/>
              <a:t>Enter file in which to save the key (/nfs/hepusers/users/reltest/.ssh/id_rsa):</a:t>
            </a:r>
            <a:endParaRPr sz="1300"/>
          </a:p>
          <a:p>
            <a:pPr indent="0" lvl="0" marL="0">
              <a:spcBef>
                <a:spcPts val="0"/>
              </a:spcBef>
              <a:spcAft>
                <a:spcPts val="0"/>
              </a:spcAft>
              <a:buClr>
                <a:schemeClr val="dk1"/>
              </a:buClr>
              <a:buSzPts val="1100"/>
              <a:buFont typeface="Arial"/>
              <a:buNone/>
            </a:pPr>
            <a:r>
              <a:rPr lang="en" sz="1300"/>
              <a:t>Enter passphrase (empty for no passphrase):</a:t>
            </a:r>
            <a:endParaRPr sz="1300"/>
          </a:p>
          <a:p>
            <a:pPr indent="0" lvl="0" marL="0">
              <a:spcBef>
                <a:spcPts val="0"/>
              </a:spcBef>
              <a:spcAft>
                <a:spcPts val="0"/>
              </a:spcAft>
              <a:buClr>
                <a:schemeClr val="dk1"/>
              </a:buClr>
              <a:buSzPts val="1100"/>
              <a:buFont typeface="Arial"/>
              <a:buNone/>
            </a:pPr>
            <a:r>
              <a:rPr lang="en" sz="1300"/>
              <a:t>Enter same passphrase again:</a:t>
            </a:r>
            <a:endParaRPr sz="1300"/>
          </a:p>
          <a:p>
            <a:pPr indent="0" lvl="0" marL="0">
              <a:spcBef>
                <a:spcPts val="0"/>
              </a:spcBef>
              <a:spcAft>
                <a:spcPts val="0"/>
              </a:spcAft>
              <a:buClr>
                <a:schemeClr val="dk1"/>
              </a:buClr>
              <a:buSzPts val="1100"/>
              <a:buFont typeface="Arial"/>
              <a:buNone/>
            </a:pPr>
            <a:r>
              <a:rPr lang="en" sz="1300"/>
              <a:t>Your identification has been saved in /nfs/hepusers/users/reltest/.ssh/id_rsa.</a:t>
            </a:r>
            <a:endParaRPr sz="1300"/>
          </a:p>
          <a:p>
            <a:pPr indent="0" lvl="0" marL="0">
              <a:spcBef>
                <a:spcPts val="0"/>
              </a:spcBef>
              <a:spcAft>
                <a:spcPts val="0"/>
              </a:spcAft>
              <a:buClr>
                <a:schemeClr val="dk1"/>
              </a:buClr>
              <a:buSzPts val="1100"/>
              <a:buFont typeface="Arial"/>
              <a:buNone/>
            </a:pPr>
            <a:r>
              <a:rPr lang="en" sz="1300"/>
              <a:t>Your public key has been saved in /nfs/hepusers/users/reltest/.ssh/id_rsa.pub.</a:t>
            </a:r>
            <a:endParaRPr sz="1300"/>
          </a:p>
          <a:p>
            <a:pPr indent="0" lvl="0" marL="0">
              <a:spcBef>
                <a:spcPts val="0"/>
              </a:spcBef>
              <a:spcAft>
                <a:spcPts val="0"/>
              </a:spcAft>
              <a:buClr>
                <a:schemeClr val="dk1"/>
              </a:buClr>
              <a:buSzPts val="1100"/>
              <a:buFont typeface="Arial"/>
              <a:buNone/>
            </a:pPr>
            <a:r>
              <a:rPr lang="en" sz="1300"/>
              <a:t>The key fingerprint is:</a:t>
            </a:r>
            <a:endParaRPr sz="1300"/>
          </a:p>
          <a:p>
            <a:pPr indent="0" lvl="0" marL="0">
              <a:spcBef>
                <a:spcPts val="0"/>
              </a:spcBef>
              <a:spcAft>
                <a:spcPts val="0"/>
              </a:spcAft>
              <a:buClr>
                <a:schemeClr val="dk1"/>
              </a:buClr>
              <a:buSzPts val="1100"/>
              <a:buFont typeface="Arial"/>
              <a:buNone/>
            </a:pPr>
            <a:r>
              <a:rPr lang="en" sz="1300"/>
              <a:t>ae:a5:34:55:2f:8f:2d:de:b9:91:f4:ce:df:04:03:d8 reltest@coltrane.colorado.edu</a:t>
            </a:r>
            <a:endParaRPr sz="1300"/>
          </a:p>
          <a:p>
            <a:pPr indent="0" lvl="0" marL="0">
              <a:spcBef>
                <a:spcPts val="0"/>
              </a:spcBef>
              <a:spcAft>
                <a:spcPts val="0"/>
              </a:spcAft>
              <a:buClr>
                <a:schemeClr val="dk1"/>
              </a:buClr>
              <a:buSzPts val="1100"/>
              <a:buFont typeface="Arial"/>
              <a:buNone/>
            </a:pPr>
            <a:r>
              <a:rPr lang="en" sz="1300"/>
              <a:t>The key's randomart image is:</a:t>
            </a:r>
            <a:endParaRPr sz="1300"/>
          </a:p>
          <a:p>
            <a:pPr indent="0" lvl="0" marL="0">
              <a:spcBef>
                <a:spcPts val="0"/>
              </a:spcBef>
              <a:spcAft>
                <a:spcPts val="0"/>
              </a:spcAft>
              <a:buClr>
                <a:schemeClr val="dk1"/>
              </a:buClr>
              <a:buSzPts val="1100"/>
              <a:buFont typeface="Arial"/>
              <a:buNone/>
            </a:pPr>
            <a:r>
              <a:rPr lang="en" sz="1300"/>
              <a:t>+--[ RSA 2048]----+</a:t>
            </a:r>
            <a:endParaRPr sz="1300"/>
          </a:p>
          <a:p>
            <a:pPr indent="0" lvl="0" marL="0">
              <a:spcBef>
                <a:spcPts val="0"/>
              </a:spcBef>
              <a:spcAft>
                <a:spcPts val="0"/>
              </a:spcAft>
              <a:buClr>
                <a:schemeClr val="dk1"/>
              </a:buClr>
              <a:buSzPts val="1100"/>
              <a:buFont typeface="Arial"/>
              <a:buNone/>
            </a:pPr>
            <a:r>
              <a:rPr lang="en" sz="1300"/>
              <a:t>|             	|</a:t>
            </a:r>
            <a:endParaRPr sz="1300"/>
          </a:p>
          <a:p>
            <a:pPr indent="0" lvl="0" marL="0">
              <a:spcBef>
                <a:spcPts val="0"/>
              </a:spcBef>
              <a:spcAft>
                <a:spcPts val="0"/>
              </a:spcAft>
              <a:buClr>
                <a:schemeClr val="dk1"/>
              </a:buClr>
              <a:buSzPts val="1100"/>
              <a:buFont typeface="Arial"/>
              <a:buNone/>
            </a:pPr>
            <a:r>
              <a:rPr lang="en" sz="1300"/>
              <a:t>|       	o 	|</a:t>
            </a:r>
            <a:endParaRPr sz="1300"/>
          </a:p>
          <a:p>
            <a:pPr indent="0" lvl="0" marL="0">
              <a:spcBef>
                <a:spcPts val="0"/>
              </a:spcBef>
              <a:spcAft>
                <a:spcPts val="0"/>
              </a:spcAft>
              <a:buClr>
                <a:schemeClr val="dk1"/>
              </a:buClr>
              <a:buSzPts val="1100"/>
              <a:buFont typeface="Arial"/>
              <a:buNone/>
            </a:pPr>
            <a:r>
              <a:rPr lang="en" sz="1300"/>
              <a:t>|      	o E	|</a:t>
            </a:r>
            <a:endParaRPr sz="1300"/>
          </a:p>
          <a:p>
            <a:pPr indent="0" lvl="0" marL="0">
              <a:spcBef>
                <a:spcPts val="0"/>
              </a:spcBef>
              <a:spcAft>
                <a:spcPts val="0"/>
              </a:spcAft>
              <a:buClr>
                <a:schemeClr val="dk1"/>
              </a:buClr>
              <a:buSzPts val="1100"/>
              <a:buFont typeface="Arial"/>
              <a:buNone/>
            </a:pPr>
            <a:r>
              <a:rPr lang="en" sz="1300"/>
              <a:t>|     	. . .   |</a:t>
            </a:r>
            <a:endParaRPr sz="1300"/>
          </a:p>
          <a:p>
            <a:pPr indent="0" lvl="0" marL="0">
              <a:spcBef>
                <a:spcPts val="0"/>
              </a:spcBef>
              <a:spcAft>
                <a:spcPts val="0"/>
              </a:spcAft>
              <a:buClr>
                <a:schemeClr val="dk1"/>
              </a:buClr>
              <a:buSzPts val="1100"/>
              <a:buFont typeface="Arial"/>
              <a:buNone/>
            </a:pPr>
            <a:r>
              <a:rPr lang="en" sz="1300"/>
              <a:t>|    	S . o o  |</a:t>
            </a:r>
            <a:endParaRPr sz="1300"/>
          </a:p>
          <a:p>
            <a:pPr indent="0" lvl="0" marL="0">
              <a:spcBef>
                <a:spcPts val="0"/>
              </a:spcBef>
              <a:spcAft>
                <a:spcPts val="0"/>
              </a:spcAft>
              <a:buClr>
                <a:schemeClr val="dk1"/>
              </a:buClr>
              <a:buSzPts val="1100"/>
              <a:buFont typeface="Arial"/>
              <a:buNone/>
            </a:pPr>
            <a:r>
              <a:rPr lang="en" sz="1300"/>
              <a:t>|   	o   * o o |</a:t>
            </a:r>
            <a:endParaRPr sz="1300"/>
          </a:p>
          <a:p>
            <a:pPr indent="0" lvl="0" marL="0">
              <a:spcBef>
                <a:spcPts val="0"/>
              </a:spcBef>
              <a:spcAft>
                <a:spcPts val="0"/>
              </a:spcAft>
              <a:buClr>
                <a:schemeClr val="dk1"/>
              </a:buClr>
              <a:buSzPts val="1100"/>
              <a:buFont typeface="Arial"/>
              <a:buNone/>
            </a:pPr>
            <a:r>
              <a:rPr lang="en" sz="1300"/>
              <a:t>|  	o o o = . .|</a:t>
            </a:r>
            <a:endParaRPr sz="1300"/>
          </a:p>
          <a:p>
            <a:pPr indent="0" lvl="0" marL="0">
              <a:spcBef>
                <a:spcPts val="0"/>
              </a:spcBef>
              <a:spcAft>
                <a:spcPts val="0"/>
              </a:spcAft>
              <a:buClr>
                <a:schemeClr val="dk1"/>
              </a:buClr>
              <a:buSzPts val="1100"/>
              <a:buFont typeface="Arial"/>
              <a:buNone/>
            </a:pPr>
            <a:r>
              <a:rPr lang="en" sz="1300"/>
              <a:t>| 	. = . o = ..|</a:t>
            </a:r>
            <a:endParaRPr sz="1300"/>
          </a:p>
          <a:p>
            <a:pPr indent="0" lvl="0" marL="0">
              <a:spcBef>
                <a:spcPts val="0"/>
              </a:spcBef>
              <a:spcAft>
                <a:spcPts val="0"/>
              </a:spcAft>
              <a:buClr>
                <a:schemeClr val="dk1"/>
              </a:buClr>
              <a:buSzPts val="1100"/>
              <a:buFont typeface="Arial"/>
              <a:buNone/>
            </a:pPr>
            <a:r>
              <a:rPr lang="en" sz="1300"/>
              <a:t>|  	o   . +.o.o|</a:t>
            </a:r>
            <a:endParaRPr sz="1300"/>
          </a:p>
          <a:p>
            <a:pPr indent="0" lvl="0" marL="0">
              <a:spcBef>
                <a:spcPts val="0"/>
              </a:spcBef>
              <a:spcAft>
                <a:spcPts val="0"/>
              </a:spcAft>
              <a:buClr>
                <a:schemeClr val="dk1"/>
              </a:buClr>
              <a:buSzPts val="1100"/>
              <a:buFont typeface="Arial"/>
              <a:buNone/>
            </a:pPr>
            <a:r>
              <a:rPr lang="en" sz="1300"/>
              <a:t>+-----------------+</a:t>
            </a:r>
            <a:endParaRPr sz="1300"/>
          </a:p>
          <a:p>
            <a:pPr indent="0" lvl="0" marL="0">
              <a:spcBef>
                <a:spcPts val="0"/>
              </a:spcBef>
              <a:spcAft>
                <a:spcPts val="0"/>
              </a:spcAft>
              <a:buClr>
                <a:schemeClr val="dk1"/>
              </a:buClr>
              <a:buSzPts val="1100"/>
              <a:buFont typeface="Arial"/>
              <a:buNone/>
            </a:pPr>
            <a:r>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139450"/>
            <a:ext cx="8520600" cy="572700"/>
          </a:xfrm>
          <a:prstGeom prst="rect">
            <a:avLst/>
          </a:prstGeom>
          <a:solidFill>
            <a:srgbClr val="999999"/>
          </a:solidFill>
        </p:spPr>
        <p:txBody>
          <a:bodyPr anchorCtr="0" anchor="t" bIns="91425" lIns="91425" spcFirstLastPara="1" rIns="91425" wrap="square" tIns="91425">
            <a:noAutofit/>
          </a:bodyPr>
          <a:lstStyle/>
          <a:p>
            <a:pPr indent="0" lvl="0" marL="0">
              <a:spcBef>
                <a:spcPts val="0"/>
              </a:spcBef>
              <a:spcAft>
                <a:spcPts val="0"/>
              </a:spcAft>
              <a:buNone/>
            </a:pPr>
            <a:r>
              <a:rPr lang="en"/>
              <a:t>Passwordless login continued</a:t>
            </a:r>
            <a:endParaRPr/>
          </a:p>
        </p:txBody>
      </p:sp>
      <p:sp>
        <p:nvSpPr>
          <p:cNvPr id="135" name="Shape 135"/>
          <p:cNvSpPr txBox="1"/>
          <p:nvPr>
            <p:ph idx="1" type="body"/>
          </p:nvPr>
        </p:nvSpPr>
        <p:spPr>
          <a:xfrm>
            <a:off x="311700" y="1152475"/>
            <a:ext cx="4497900" cy="477000"/>
          </a:xfrm>
          <a:prstGeom prst="rect">
            <a:avLst/>
          </a:prstGeom>
          <a:solidFill>
            <a:srgbClr val="D9D9D9"/>
          </a:solidFill>
        </p:spPr>
        <p:txBody>
          <a:bodyPr anchorCtr="0" anchor="t" bIns="91425" lIns="91425" spcFirstLastPara="1" rIns="91425" wrap="square" tIns="91425">
            <a:noAutofit/>
          </a:bodyPr>
          <a:lstStyle/>
          <a:p>
            <a:pPr indent="0" lvl="0" marL="0">
              <a:spcBef>
                <a:spcPts val="0"/>
              </a:spcBef>
              <a:spcAft>
                <a:spcPts val="1600"/>
              </a:spcAft>
              <a:buNone/>
            </a:pPr>
            <a:r>
              <a:rPr b="1" lang="en"/>
              <a:t>Install your public in a remote account:</a:t>
            </a:r>
            <a:endParaRPr b="1"/>
          </a:p>
        </p:txBody>
      </p:sp>
      <p:sp>
        <p:nvSpPr>
          <p:cNvPr id="136" name="Shape 136"/>
          <p:cNvSpPr txBox="1"/>
          <p:nvPr/>
        </p:nvSpPr>
        <p:spPr>
          <a:xfrm>
            <a:off x="713100" y="1810700"/>
            <a:ext cx="3779700" cy="407400"/>
          </a:xfrm>
          <a:prstGeom prst="rect">
            <a:avLst/>
          </a:prstGeom>
          <a:solidFill>
            <a:srgbClr val="00FF00"/>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student&gt; ssh-copy-id student@htc191</a:t>
            </a:r>
            <a:endParaRPr/>
          </a:p>
        </p:txBody>
      </p:sp>
      <p:sp>
        <p:nvSpPr>
          <p:cNvPr id="137" name="Shape 137"/>
          <p:cNvSpPr txBox="1"/>
          <p:nvPr/>
        </p:nvSpPr>
        <p:spPr>
          <a:xfrm>
            <a:off x="713100" y="2874475"/>
            <a:ext cx="3779700" cy="407400"/>
          </a:xfrm>
          <a:prstGeom prst="rect">
            <a:avLst/>
          </a:prstGeom>
          <a:solidFill>
            <a:srgbClr val="00FF00"/>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student&gt; ssh student@htc191 hostname</a:t>
            </a:r>
            <a:endParaRPr/>
          </a:p>
        </p:txBody>
      </p:sp>
      <p:sp>
        <p:nvSpPr>
          <p:cNvPr id="138" name="Shape 138"/>
          <p:cNvSpPr txBox="1"/>
          <p:nvPr/>
        </p:nvSpPr>
        <p:spPr>
          <a:xfrm>
            <a:off x="713100" y="2376488"/>
            <a:ext cx="1052400" cy="339600"/>
          </a:xfrm>
          <a:prstGeom prst="rect">
            <a:avLst/>
          </a:prstGeom>
          <a:solidFill>
            <a:srgbClr val="00FFF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Now try:</a:t>
            </a:r>
            <a:endParaRPr/>
          </a:p>
        </p:txBody>
      </p:sp>
      <p:sp>
        <p:nvSpPr>
          <p:cNvPr id="139" name="Shape 139"/>
          <p:cNvSpPr txBox="1"/>
          <p:nvPr/>
        </p:nvSpPr>
        <p:spPr>
          <a:xfrm>
            <a:off x="713100" y="3711925"/>
            <a:ext cx="3225300" cy="477000"/>
          </a:xfrm>
          <a:prstGeom prst="rect">
            <a:avLst/>
          </a:prstGeom>
          <a:solidFill>
            <a:srgbClr val="D9D9D9"/>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t>Hmm. No password needed</a:t>
            </a:r>
            <a:endParaRPr sz="1800"/>
          </a:p>
        </p:txBody>
      </p:sp>
      <p:sp>
        <p:nvSpPr>
          <p:cNvPr id="140" name="Shape 140"/>
          <p:cNvSpPr txBox="1"/>
          <p:nvPr/>
        </p:nvSpPr>
        <p:spPr>
          <a:xfrm>
            <a:off x="4809600" y="1810700"/>
            <a:ext cx="3972300" cy="1301400"/>
          </a:xfrm>
          <a:prstGeom prst="rect">
            <a:avLst/>
          </a:prstGeom>
          <a:solidFill>
            <a:srgbClr val="FFFF00"/>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t>WARNING: This is a potential security issue. Most computing sites, campuses, etc disable remote access using passwordless ssh</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idx="1" type="body"/>
          </p:nvPr>
        </p:nvSpPr>
        <p:spPr>
          <a:xfrm>
            <a:off x="1457250" y="416875"/>
            <a:ext cx="6229500" cy="2763300"/>
          </a:xfrm>
          <a:prstGeom prst="rect">
            <a:avLst/>
          </a:prstGeom>
          <a:solidFill>
            <a:srgbClr val="00FFFF"/>
          </a:solidFill>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2400" u="sng">
                <a:solidFill>
                  <a:schemeClr val="dk1"/>
                </a:solidFill>
              </a:rPr>
              <a:t>Class 9 Agenda:</a:t>
            </a:r>
            <a:br>
              <a:rPr lang="en" sz="2400" u="sng">
                <a:solidFill>
                  <a:schemeClr val="dk1"/>
                </a:solidFill>
              </a:rPr>
            </a:br>
            <a:r>
              <a:rPr lang="en">
                <a:solidFill>
                  <a:schemeClr val="dk1"/>
                </a:solidFill>
              </a:rPr>
              <a:t>Date: March 29, 2018</a:t>
            </a:r>
            <a:br>
              <a:rPr lang="en">
                <a:solidFill>
                  <a:schemeClr val="dk1"/>
                </a:solidFill>
              </a:rPr>
            </a:br>
            <a:r>
              <a:rPr lang="en">
                <a:solidFill>
                  <a:schemeClr val="dk1"/>
                </a:solidFill>
              </a:rPr>
              <a:t>Objective: Finish Puppet Installation </a:t>
            </a:r>
            <a:br>
              <a:rPr lang="en" sz="1400">
                <a:solidFill>
                  <a:schemeClr val="dk1"/>
                </a:solidFill>
              </a:rPr>
            </a:br>
            <a:r>
              <a:rPr lang="en" sz="1400">
                <a:solidFill>
                  <a:schemeClr val="dk1"/>
                </a:solidFill>
              </a:rPr>
              <a:t>                     </a:t>
            </a:r>
            <a:r>
              <a:rPr lang="en">
                <a:solidFill>
                  <a:schemeClr val="dk1"/>
                </a:solidFill>
              </a:rPr>
              <a:t>Recovering from a crashed system drive</a:t>
            </a:r>
            <a:endParaRPr>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Class 9 Slides: </a:t>
            </a:r>
            <a:br>
              <a:rPr lang="en" sz="1400">
                <a:solidFill>
                  <a:schemeClr val="dk1"/>
                </a:solidFill>
              </a:rPr>
            </a:br>
            <a:r>
              <a:rPr lang="en" sz="1400">
                <a:solidFill>
                  <a:schemeClr val="dk1"/>
                </a:solidFill>
              </a:rPr>
              <a:t>Class 9 - SSH keys and Re-Installation</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In-class documentation:</a:t>
            </a:r>
            <a:endParaRPr sz="1400">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Class 9 - User/Host ssh keys and more</a:t>
            </a:r>
            <a:endParaRPr>
              <a:solidFill>
                <a:schemeClr val="dk1"/>
              </a:solidFill>
            </a:endParaRPr>
          </a:p>
          <a:p>
            <a:pPr indent="0" lvl="0" marL="0">
              <a:spcBef>
                <a:spcPts val="0"/>
              </a:spcBef>
              <a:spcAft>
                <a:spcPts val="1600"/>
              </a:spcAft>
              <a:buNone/>
            </a:pPr>
            <a:r>
              <a:t/>
            </a:r>
            <a:endParaRPr sz="1400"/>
          </a:p>
        </p:txBody>
      </p:sp>
      <p:sp>
        <p:nvSpPr>
          <p:cNvPr id="146" name="Shape 146"/>
          <p:cNvSpPr txBox="1"/>
          <p:nvPr/>
        </p:nvSpPr>
        <p:spPr>
          <a:xfrm>
            <a:off x="130200" y="3361100"/>
            <a:ext cx="8883600" cy="826200"/>
          </a:xfrm>
          <a:prstGeom prst="rect">
            <a:avLst/>
          </a:prstGeom>
          <a:solidFill>
            <a:srgbClr val="FF9900"/>
          </a:solid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I</a:t>
            </a:r>
            <a:r>
              <a:rPr lang="en" sz="1800"/>
              <a:t>n this class, we start to move </a:t>
            </a:r>
            <a:r>
              <a:rPr b="1" lang="en" sz="1800"/>
              <a:t>away</a:t>
            </a:r>
            <a:r>
              <a:rPr lang="en" sz="1800"/>
              <a:t> from me providing you with </a:t>
            </a:r>
            <a:r>
              <a:rPr b="1" lang="en" sz="1800"/>
              <a:t>step by step</a:t>
            </a:r>
            <a:r>
              <a:rPr lang="en" sz="1800"/>
              <a:t> </a:t>
            </a:r>
            <a:r>
              <a:rPr b="1" lang="en" sz="1800"/>
              <a:t>instructions</a:t>
            </a:r>
            <a:r>
              <a:rPr lang="en" sz="1800"/>
              <a:t> and </a:t>
            </a:r>
            <a:r>
              <a:rPr b="1" lang="en" sz="1800"/>
              <a:t>toward</a:t>
            </a:r>
            <a:r>
              <a:rPr lang="en" sz="1800"/>
              <a:t> </a:t>
            </a:r>
            <a:r>
              <a:rPr b="1" lang="en" sz="1800"/>
              <a:t>you</a:t>
            </a:r>
            <a:r>
              <a:rPr lang="en" sz="1800"/>
              <a:t> using what you have learned to </a:t>
            </a:r>
            <a:r>
              <a:rPr b="1" lang="en" sz="1800"/>
              <a:t>solve problems.</a:t>
            </a:r>
            <a:endParaRPr b="1" sz="1800"/>
          </a:p>
        </p:txBody>
      </p:sp>
      <p:sp>
        <p:nvSpPr>
          <p:cNvPr id="147" name="Shape 147"/>
          <p:cNvSpPr txBox="1"/>
          <p:nvPr/>
        </p:nvSpPr>
        <p:spPr>
          <a:xfrm>
            <a:off x="1457250" y="4311725"/>
            <a:ext cx="6365400" cy="611100"/>
          </a:xfrm>
          <a:prstGeom prst="rect">
            <a:avLst/>
          </a:prstGeom>
          <a:solidFill>
            <a:srgbClr val="F4CCCC"/>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It is time for you to start walking by yourself.</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5177050" y="152413"/>
            <a:ext cx="3225800" cy="4838700"/>
          </a:xfrm>
          <a:prstGeom prst="rect">
            <a:avLst/>
          </a:prstGeom>
          <a:noFill/>
          <a:ln>
            <a:noFill/>
          </a:ln>
        </p:spPr>
      </p:pic>
      <p:pic>
        <p:nvPicPr>
          <p:cNvPr id="61" name="Shape 61"/>
          <p:cNvPicPr preferRelativeResize="0"/>
          <p:nvPr/>
        </p:nvPicPr>
        <p:blipFill rotWithShape="1">
          <a:blip r:embed="rId4">
            <a:alphaModFix/>
          </a:blip>
          <a:srcRect b="0" l="13948" r="34903" t="0"/>
          <a:stretch/>
        </p:blipFill>
        <p:spPr>
          <a:xfrm>
            <a:off x="656400" y="204363"/>
            <a:ext cx="3632700" cy="4734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1533050" y="152400"/>
            <a:ext cx="6451600"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1346200" y="152400"/>
            <a:ext cx="6451600"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Shape 76"/>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FF"/>
        </a:solidFill>
      </p:bgPr>
    </p:bg>
    <p:spTree>
      <p:nvGrpSpPr>
        <p:cNvPr id="85" name="Shape 85"/>
        <p:cNvGrpSpPr/>
        <p:nvPr/>
      </p:nvGrpSpPr>
      <p:grpSpPr>
        <a:xfrm>
          <a:off x="0" y="0"/>
          <a:ext cx="0" cy="0"/>
          <a:chOff x="0" y="0"/>
          <a:chExt cx="0" cy="0"/>
        </a:xfrm>
      </p:grpSpPr>
      <p:sp>
        <p:nvSpPr>
          <p:cNvPr id="86" name="Shape 86"/>
          <p:cNvSpPr txBox="1"/>
          <p:nvPr>
            <p:ph type="title"/>
          </p:nvPr>
        </p:nvSpPr>
        <p:spPr>
          <a:xfrm>
            <a:off x="325025" y="226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XSEDE</a:t>
            </a:r>
            <a:endParaRPr/>
          </a:p>
        </p:txBody>
      </p:sp>
      <p:sp>
        <p:nvSpPr>
          <p:cNvPr id="87" name="Shape 87"/>
          <p:cNvSpPr txBox="1"/>
          <p:nvPr>
            <p:ph idx="1" type="body"/>
          </p:nvPr>
        </p:nvSpPr>
        <p:spPr>
          <a:xfrm>
            <a:off x="325025" y="799050"/>
            <a:ext cx="8520600" cy="1444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XSEDE is a single virtual system that scientists can use to interactively share computing resources, data and expertise. People around the world use these resources and services — things like supercomputers, collections of data and new tools — to improve our planet.</a:t>
            </a:r>
            <a:endParaRPr/>
          </a:p>
          <a:p>
            <a:pPr indent="0" lvl="0" marL="0" rtl="0">
              <a:spcBef>
                <a:spcPts val="1600"/>
              </a:spcBef>
              <a:spcAft>
                <a:spcPts val="1600"/>
              </a:spcAft>
              <a:buNone/>
            </a:pPr>
            <a:r>
              <a:t/>
            </a:r>
            <a:endParaRPr/>
          </a:p>
        </p:txBody>
      </p:sp>
      <p:sp>
        <p:nvSpPr>
          <p:cNvPr id="88" name="Shape 88"/>
          <p:cNvSpPr txBox="1"/>
          <p:nvPr/>
        </p:nvSpPr>
        <p:spPr>
          <a:xfrm>
            <a:off x="150350" y="2788300"/>
            <a:ext cx="273300" cy="23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89" name="Shape 89"/>
          <p:cNvPicPr preferRelativeResize="0"/>
          <p:nvPr/>
        </p:nvPicPr>
        <p:blipFill>
          <a:blip r:embed="rId3">
            <a:alphaModFix/>
          </a:blip>
          <a:stretch>
            <a:fillRect/>
          </a:stretch>
        </p:blipFill>
        <p:spPr>
          <a:xfrm>
            <a:off x="1427335" y="2235713"/>
            <a:ext cx="6289325" cy="1337675"/>
          </a:xfrm>
          <a:prstGeom prst="rect">
            <a:avLst/>
          </a:prstGeom>
          <a:noFill/>
          <a:ln>
            <a:noFill/>
          </a:ln>
        </p:spPr>
      </p:pic>
      <p:sp>
        <p:nvSpPr>
          <p:cNvPr id="90" name="Shape 90"/>
          <p:cNvSpPr txBox="1"/>
          <p:nvPr/>
        </p:nvSpPr>
        <p:spPr>
          <a:xfrm>
            <a:off x="423650" y="4059425"/>
            <a:ext cx="8435100" cy="8064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Please go to </a:t>
            </a:r>
            <a:r>
              <a:rPr lang="en" sz="1800" u="sng">
                <a:solidFill>
                  <a:srgbClr val="0000FF"/>
                </a:solidFill>
                <a:hlinkClick r:id="rId4"/>
              </a:rPr>
              <a:t>https://www.xsede.org/</a:t>
            </a:r>
            <a:r>
              <a:rPr lang="en" sz="1800"/>
              <a:t> and register</a:t>
            </a:r>
            <a:endParaRPr sz="1800"/>
          </a:p>
          <a:p>
            <a:pPr indent="0" lvl="0" marL="0" rtl="0" algn="ctr">
              <a:spcBef>
                <a:spcPts val="0"/>
              </a:spcBef>
              <a:spcAft>
                <a:spcPts val="0"/>
              </a:spcAft>
              <a:buNone/>
            </a:pPr>
            <a:r>
              <a:rPr lang="en" sz="1800"/>
              <a:t>After you register, send me your XSEDE ID so I can add you to our project</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6" name="Shape 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97" name="Shape 97"/>
          <p:cNvPicPr preferRelativeResize="0"/>
          <p:nvPr/>
        </p:nvPicPr>
        <p:blipFill>
          <a:blip r:embed="rId3">
            <a:alphaModFix/>
          </a:blip>
          <a:stretch>
            <a:fillRect/>
          </a:stretch>
        </p:blipFill>
        <p:spPr>
          <a:xfrm>
            <a:off x="129700" y="72950"/>
            <a:ext cx="8884600" cy="4997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a:solidFill>
            <a:srgbClr val="B7B7B7"/>
          </a:solidFill>
        </p:spPr>
        <p:txBody>
          <a:bodyPr anchorCtr="0" anchor="t" bIns="91425" lIns="91425" spcFirstLastPara="1" rIns="91425" wrap="square" tIns="91425">
            <a:noAutofit/>
          </a:bodyPr>
          <a:lstStyle/>
          <a:p>
            <a:pPr indent="0" lvl="0" marL="0">
              <a:spcBef>
                <a:spcPts val="0"/>
              </a:spcBef>
              <a:spcAft>
                <a:spcPts val="0"/>
              </a:spcAft>
              <a:buNone/>
            </a:pPr>
            <a:r>
              <a:rPr lang="en" sz="2400">
                <a:solidFill>
                  <a:schemeClr val="dk2"/>
                </a:solidFill>
              </a:rPr>
              <a:t>Preparing to use XSEDE</a:t>
            </a:r>
            <a:endParaRPr sz="2400"/>
          </a:p>
        </p:txBody>
      </p:sp>
      <p:sp>
        <p:nvSpPr>
          <p:cNvPr id="103" name="Shape 103"/>
          <p:cNvSpPr txBox="1"/>
          <p:nvPr>
            <p:ph idx="1" type="body"/>
          </p:nvPr>
        </p:nvSpPr>
        <p:spPr>
          <a:xfrm>
            <a:off x="311700" y="1152475"/>
            <a:ext cx="8520600" cy="2333100"/>
          </a:xfrm>
          <a:prstGeom prst="rect">
            <a:avLst/>
          </a:prstGeom>
          <a:solidFill>
            <a:srgbClr val="00FFFF"/>
          </a:solidFill>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In order to use XSEDE, you have set up your login access. XSEDE uses a multi-factor </a:t>
            </a:r>
            <a:r>
              <a:rPr lang="en">
                <a:solidFill>
                  <a:srgbClr val="000000"/>
                </a:solidFill>
              </a:rPr>
              <a:t>authentication</a:t>
            </a:r>
            <a:r>
              <a:rPr lang="en">
                <a:solidFill>
                  <a:srgbClr val="000000"/>
                </a:solidFill>
              </a:rPr>
              <a:t> mechanism.</a:t>
            </a:r>
            <a:endParaRPr>
              <a:solidFill>
                <a:srgbClr val="000000"/>
              </a:solidFill>
            </a:endParaRPr>
          </a:p>
          <a:p>
            <a:pPr indent="0" lvl="0" marL="0">
              <a:spcBef>
                <a:spcPts val="1600"/>
              </a:spcBef>
              <a:spcAft>
                <a:spcPts val="0"/>
              </a:spcAft>
              <a:buNone/>
            </a:pPr>
            <a:r>
              <a:rPr lang="en">
                <a:solidFill>
                  <a:srgbClr val="000000"/>
                </a:solidFill>
              </a:rPr>
              <a:t>Follow instructions for setting up your ssh login to login.xsede.org</a:t>
            </a:r>
            <a:endParaRPr>
              <a:solidFill>
                <a:srgbClr val="000000"/>
              </a:solidFill>
            </a:endParaRPr>
          </a:p>
          <a:p>
            <a:pPr indent="-342900" lvl="0" marL="457200">
              <a:spcBef>
                <a:spcPts val="1600"/>
              </a:spcBef>
              <a:spcAft>
                <a:spcPts val="0"/>
              </a:spcAft>
              <a:buClr>
                <a:srgbClr val="000000"/>
              </a:buClr>
              <a:buSzPts val="1800"/>
              <a:buChar char="●"/>
            </a:pPr>
            <a:r>
              <a:rPr lang="en" u="sng">
                <a:solidFill>
                  <a:schemeClr val="hlink"/>
                </a:solidFill>
                <a:hlinkClick r:id="rId3"/>
              </a:rPr>
              <a:t>https://portal.xsede.org/web/xup/single-sign-on-hub</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Multi-Factor Authentication  -</a:t>
            </a:r>
            <a:r>
              <a:rPr lang="en" u="sng">
                <a:solidFill>
                  <a:schemeClr val="hlink"/>
                </a:solidFill>
                <a:hlinkClick r:id="rId4"/>
              </a:rPr>
              <a:t> https://portal.xsede.org/mfa</a:t>
            </a:r>
            <a:endParaRPr>
              <a:solidFill>
                <a:srgbClr val="000000"/>
              </a:solidFill>
            </a:endParaRPr>
          </a:p>
        </p:txBody>
      </p:sp>
      <p:sp>
        <p:nvSpPr>
          <p:cNvPr id="104" name="Shape 104"/>
          <p:cNvSpPr txBox="1"/>
          <p:nvPr/>
        </p:nvSpPr>
        <p:spPr>
          <a:xfrm>
            <a:off x="1312800" y="3938275"/>
            <a:ext cx="6518400" cy="760500"/>
          </a:xfrm>
          <a:prstGeom prst="rect">
            <a:avLst/>
          </a:prstGeom>
          <a:solidFill>
            <a:srgbClr val="93C47D"/>
          </a:solid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t>If you have not registered with XSEDE</a:t>
            </a:r>
            <a:endParaRPr sz="1800"/>
          </a:p>
          <a:p>
            <a:pPr indent="0" lvl="0" marL="0" algn="ctr">
              <a:spcBef>
                <a:spcPts val="0"/>
              </a:spcBef>
              <a:spcAft>
                <a:spcPts val="0"/>
              </a:spcAft>
              <a:buNone/>
            </a:pPr>
            <a:r>
              <a:rPr lang="en" sz="1800"/>
              <a:t>Please do so soon</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